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E6"/>
    <a:srgbClr val="747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20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80B94-232C-478E-9D1D-CD474FB41421}" type="datetimeFigureOut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82CE7-AB1E-486B-931B-AE0B009136E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211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D11A4-187E-4F44-BE84-05DF37906097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26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6AA9-1773-43F9-907D-F80D5B990328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36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AAC6-7A66-4D8E-8693-AF884B5EF864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40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8F64-999A-4C09-B122-6C369C72E567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40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CA18-BBF0-4B5E-B769-07661F44000A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850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D162-79A7-4B28-8051-0BBA4C6E397C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390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72877-8AA9-4343-A7C9-1BE8353846C5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50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4855C-87B4-4997-9B26-2343625E75EE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489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81EC-0923-40A2-AF20-57E3740AA99A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632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FD67E-E615-4041-8FC4-0C880BC5DD56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85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4AC8-356A-45C4-894A-E5A0FF16DECE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11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F2F4CA-4D7E-4A89-A8C5-4705E36B021B}" type="datetime1">
              <a:rPr lang="zh-TW" altLang="en-US" smtClean="0"/>
              <a:t>2024/8/29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05F72-ADBB-402E-8510-F77AB22D50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96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1F8EF11A-5225-F3EC-C2C8-A10162F2EA4F}"/>
              </a:ext>
            </a:extLst>
          </p:cNvPr>
          <p:cNvSpPr txBox="1"/>
          <p:nvPr/>
        </p:nvSpPr>
        <p:spPr>
          <a:xfrm>
            <a:off x="538870" y="386388"/>
            <a:ext cx="5962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轉診單</a:t>
            </a:r>
            <a:r>
              <a:rPr lang="ja-JP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</a:t>
            </a:r>
            <a:r>
              <a:rPr lang="zh-TW" altLang="en-US" sz="1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診療情報提供書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8B5AFF0-1BD1-1A30-053E-0FAF286AB9EC}"/>
              </a:ext>
            </a:extLst>
          </p:cNvPr>
          <p:cNvSpPr txBox="1"/>
          <p:nvPr/>
        </p:nvSpPr>
        <p:spPr>
          <a:xfrm>
            <a:off x="123647" y="138179"/>
            <a:ext cx="1968920" cy="55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國立中興大學 獸醫教學醫院</a:t>
            </a:r>
            <a:endParaRPr lang="en-US" altLang="zh-TW" sz="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TEL: 04-2287-0180</a:t>
            </a: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403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台中市西區向上路一段</a:t>
            </a: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21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號</a:t>
            </a: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D2A35794-7AEE-DE12-41EB-08FB293FA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883576"/>
              </p:ext>
            </p:extLst>
          </p:nvPr>
        </p:nvGraphicFramePr>
        <p:xfrm>
          <a:off x="249802" y="2510873"/>
          <a:ext cx="6408001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382">
                  <a:extLst>
                    <a:ext uri="{9D8B030D-6E8A-4147-A177-3AD203B41FA5}">
                      <a16:colId xmlns:a16="http://schemas.microsoft.com/office/drawing/2014/main" val="434941534"/>
                    </a:ext>
                  </a:extLst>
                </a:gridCol>
                <a:gridCol w="614305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405560">
                  <a:extLst>
                    <a:ext uri="{9D8B030D-6E8A-4147-A177-3AD203B41FA5}">
                      <a16:colId xmlns:a16="http://schemas.microsoft.com/office/drawing/2014/main" val="394228519"/>
                    </a:ext>
                  </a:extLst>
                </a:gridCol>
                <a:gridCol w="471166">
                  <a:extLst>
                    <a:ext uri="{9D8B030D-6E8A-4147-A177-3AD203B41FA5}">
                      <a16:colId xmlns:a16="http://schemas.microsoft.com/office/drawing/2014/main" val="3761906375"/>
                    </a:ext>
                  </a:extLst>
                </a:gridCol>
                <a:gridCol w="996009">
                  <a:extLst>
                    <a:ext uri="{9D8B030D-6E8A-4147-A177-3AD203B41FA5}">
                      <a16:colId xmlns:a16="http://schemas.microsoft.com/office/drawing/2014/main" val="2177217286"/>
                    </a:ext>
                  </a:extLst>
                </a:gridCol>
                <a:gridCol w="864798">
                  <a:extLst>
                    <a:ext uri="{9D8B030D-6E8A-4147-A177-3AD203B41FA5}">
                      <a16:colId xmlns:a16="http://schemas.microsoft.com/office/drawing/2014/main" val="2920856229"/>
                    </a:ext>
                  </a:extLst>
                </a:gridCol>
                <a:gridCol w="900582">
                  <a:extLst>
                    <a:ext uri="{9D8B030D-6E8A-4147-A177-3AD203B41FA5}">
                      <a16:colId xmlns:a16="http://schemas.microsoft.com/office/drawing/2014/main" val="1341655160"/>
                    </a:ext>
                  </a:extLst>
                </a:gridCol>
                <a:gridCol w="409713">
                  <a:extLst>
                    <a:ext uri="{9D8B030D-6E8A-4147-A177-3AD203B41FA5}">
                      <a16:colId xmlns:a16="http://schemas.microsoft.com/office/drawing/2014/main" val="659336156"/>
                    </a:ext>
                  </a:extLst>
                </a:gridCol>
                <a:gridCol w="317910">
                  <a:extLst>
                    <a:ext uri="{9D8B030D-6E8A-4147-A177-3AD203B41FA5}">
                      <a16:colId xmlns:a16="http://schemas.microsoft.com/office/drawing/2014/main" val="3067972637"/>
                    </a:ext>
                  </a:extLst>
                </a:gridCol>
                <a:gridCol w="1122576">
                  <a:extLst>
                    <a:ext uri="{9D8B030D-6E8A-4147-A177-3AD203B41FA5}">
                      <a16:colId xmlns:a16="http://schemas.microsoft.com/office/drawing/2014/main" val="1630699693"/>
                    </a:ext>
                  </a:extLst>
                </a:gridCol>
              </a:tblGrid>
              <a:tr h="288000">
                <a:tc rowSpan="21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患者資料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患者名稱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動物種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犬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1160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生年月日（西元）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年　　月　　日（　　歲　　個月）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品種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0598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生活環境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室內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室外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皆有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性別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雄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雌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去勢雄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節育雌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4417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飲食內容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同居動物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375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過敏歷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有（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62376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輸血歷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有（時期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次數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理由等：　　　　　　　　　　　　　　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4889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疫苗接種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無（理由：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46670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狂犬病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（　）合一疫苗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其他（　　　　　　　　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3622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最終接種日期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年　　　月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不良反應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0192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心絲蟲預防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無（理由：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11294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最終投藥日期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年　　　月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商品名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28424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壁蝨跳蚤預防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無（理由：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14016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最終投藥日期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年　　　月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商品名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7165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疫苗接種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無（理由：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49916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（　）合一疫苗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其他（　　　　　　　　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98469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最終接種日期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年　　　月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不良反應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1031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FeLV</a:t>
                      </a:r>
                      <a:b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</a:br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FIV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檢查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FeLV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陰性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陽性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未檢查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44257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FIV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陰性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陽性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</a:t>
                      </a:r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未檢查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2651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檢查日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zh-TW" altLang="en-US" sz="900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62352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壁蝨跳蚤預防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有 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・ </a:t>
                      </a: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無（理由：　　　　　　　　　　）</a:t>
                      </a:r>
                      <a:r>
                        <a:rPr lang="ja-JP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 ・ 不明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5667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最終投藥日期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年　　　月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商品名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34799"/>
                  </a:ext>
                </a:extLst>
              </a:tr>
            </a:tbl>
          </a:graphicData>
        </a:graphic>
      </p:graphicFrame>
      <p:sp>
        <p:nvSpPr>
          <p:cNvPr id="19" name="投影片編號版面配置區 18">
            <a:extLst>
              <a:ext uri="{FF2B5EF4-FFF2-40B4-BE49-F238E27FC236}">
                <a16:creationId xmlns:a16="http://schemas.microsoft.com/office/drawing/2014/main" id="{9A979ABC-62D1-1707-45BF-34110794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0181" y="9712323"/>
            <a:ext cx="1543050" cy="143492"/>
          </a:xfrm>
        </p:spPr>
        <p:txBody>
          <a:bodyPr/>
          <a:lstStyle/>
          <a:p>
            <a:pPr algn="ctr"/>
            <a:fld id="{A0505F72-ADBB-402E-8510-F77AB22D5062}" type="slidenum">
              <a:rPr lang="zh-TW" altLang="en-US" smtClean="0">
                <a:solidFill>
                  <a:schemeClr val="tx1"/>
                </a:solidFill>
              </a:rPr>
              <a:pPr algn="ctr"/>
              <a:t>1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B0101A9-1FD1-0B97-A3FE-8F6137733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02789"/>
              </p:ext>
            </p:extLst>
          </p:nvPr>
        </p:nvGraphicFramePr>
        <p:xfrm>
          <a:off x="249802" y="1638813"/>
          <a:ext cx="6408000" cy="6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992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1369570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  <a:gridCol w="1002992">
                  <a:extLst>
                    <a:ext uri="{9D8B030D-6E8A-4147-A177-3AD203B41FA5}">
                      <a16:colId xmlns:a16="http://schemas.microsoft.com/office/drawing/2014/main" val="2444075002"/>
                    </a:ext>
                  </a:extLst>
                </a:gridCol>
                <a:gridCol w="3032446">
                  <a:extLst>
                    <a:ext uri="{9D8B030D-6E8A-4147-A177-3AD203B41FA5}">
                      <a16:colId xmlns:a16="http://schemas.microsoft.com/office/drawing/2014/main" val="204694704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預約診療科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預約日期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　　　　　　年　　　　月　　　　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轉診目的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054097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2FC8F7D-2757-EB8C-2211-6028273CF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7606"/>
              </p:ext>
            </p:extLst>
          </p:nvPr>
        </p:nvGraphicFramePr>
        <p:xfrm>
          <a:off x="1205604" y="8836127"/>
          <a:ext cx="4446791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6791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</a:tblGrid>
              <a:tr h="549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altLang="en-US" sz="1000" b="1" u="sng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注意事項</a:t>
                      </a:r>
                      <a:endParaRPr lang="en-US" altLang="zh-TW" sz="1000" b="1" u="sng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如果有可能會感染其他患者的傳染病，請事先以電話告知櫃台。</a:t>
                      </a:r>
                      <a:br>
                        <a:rPr lang="en-US" altLang="zh-TW" sz="1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</a:br>
                      <a:r>
                        <a:rPr lang="zh-TW" altLang="en-US" sz="10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另外，請將所罹患的傳染病寫在第二頁中懷疑所罹患的傳染病欄位中。</a:t>
                      </a:r>
                      <a:endParaRPr lang="en-US" altLang="zh-TW" sz="10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</a:tbl>
          </a:graphicData>
        </a:graphic>
      </p:graphicFrame>
      <p:sp>
        <p:nvSpPr>
          <p:cNvPr id="4" name="矩形: 圓角 3">
            <a:extLst>
              <a:ext uri="{FF2B5EF4-FFF2-40B4-BE49-F238E27FC236}">
                <a16:creationId xmlns:a16="http://schemas.microsoft.com/office/drawing/2014/main" id="{827F175D-9D01-B7FA-1774-7F92B0954B94}"/>
              </a:ext>
            </a:extLst>
          </p:cNvPr>
          <p:cNvSpPr/>
          <p:nvPr/>
        </p:nvSpPr>
        <p:spPr>
          <a:xfrm>
            <a:off x="188913" y="779171"/>
            <a:ext cx="6604000" cy="649531"/>
          </a:xfrm>
          <a:prstGeom prst="roundRect">
            <a:avLst>
              <a:gd name="adj" fmla="val 969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210577E-8FD3-9082-5C44-4871F314747D}"/>
              </a:ext>
            </a:extLst>
          </p:cNvPr>
          <p:cNvSpPr txBox="1"/>
          <p:nvPr/>
        </p:nvSpPr>
        <p:spPr>
          <a:xfrm>
            <a:off x="269092" y="792547"/>
            <a:ext cx="6408000" cy="629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請由獸醫師填寫此表，並將此轉診單以</a:t>
            </a:r>
            <a:r>
              <a:rPr lang="en-US" altLang="zh-TW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E-mail</a:t>
            </a:r>
            <a:r>
              <a:rPr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寄送至</a:t>
            </a:r>
            <a:r>
              <a:rPr lang="en-US" altLang="zh-TW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: </a:t>
            </a:r>
            <a:r>
              <a:rPr lang="en-US" altLang="zh-TW" sz="1000" dirty="0"/>
              <a:t>hsuhuaihsun@dragon.nchu.edu.tw</a:t>
            </a:r>
          </a:p>
          <a:p>
            <a:pPr>
              <a:lnSpc>
                <a:spcPct val="120000"/>
              </a:lnSpc>
            </a:pPr>
            <a:r>
              <a:rPr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如果有血液生化學檢查結果、放射線學檢查影像、超音波檢查影像檔案要提供參考，請以附件與</a:t>
            </a:r>
            <a:r>
              <a:rPr lang="en-US" altLang="zh-TW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E-mail</a:t>
            </a:r>
            <a:r>
              <a:rPr lang="zh-TW" altLang="en-US" sz="1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一併寄送（如果檔案過大，亦可請家屬於當日攜帶檔案或輸出之影像前來就診。）</a:t>
            </a:r>
          </a:p>
        </p:txBody>
      </p:sp>
    </p:spTree>
    <p:extLst>
      <p:ext uri="{BB962C8B-B14F-4D97-AF65-F5344CB8AC3E}">
        <p14:creationId xmlns:p14="http://schemas.microsoft.com/office/powerpoint/2010/main" val="130296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AB6B592-A6E5-5895-A814-848CDA5A4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28204"/>
              </p:ext>
            </p:extLst>
          </p:nvPr>
        </p:nvGraphicFramePr>
        <p:xfrm>
          <a:off x="272960" y="763581"/>
          <a:ext cx="2555140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患者名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B5B69C43-305A-8F18-BD73-A7F92635365F}"/>
              </a:ext>
            </a:extLst>
          </p:cNvPr>
          <p:cNvSpPr txBox="1"/>
          <p:nvPr/>
        </p:nvSpPr>
        <p:spPr>
          <a:xfrm>
            <a:off x="123647" y="138179"/>
            <a:ext cx="1968920" cy="55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國立中興大學 獸醫教學醫院</a:t>
            </a:r>
            <a:endParaRPr lang="en-US" altLang="zh-TW" sz="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TEL: 04-2287-0180</a:t>
            </a: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403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台中市西區向上路一段</a:t>
            </a: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21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號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CBAAB8EF-C728-9339-2A79-F3C679E06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78230"/>
              </p:ext>
            </p:extLst>
          </p:nvPr>
        </p:nvGraphicFramePr>
        <p:xfrm>
          <a:off x="272960" y="1084997"/>
          <a:ext cx="6349218" cy="6484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5377218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</a:tblGrid>
              <a:tr h="39646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病情經過</a:t>
                      </a:r>
                      <a:endParaRPr lang="en-US" altLang="zh-TW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檢查結果</a:t>
                      </a:r>
                      <a:endParaRPr lang="en-US" altLang="zh-TW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治療經過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  <a:tr h="144246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現在的處方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00252"/>
                  </a:ext>
                </a:extLst>
              </a:tr>
              <a:tr h="7448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懷疑所罹患的傳染病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599162"/>
                  </a:ext>
                </a:extLst>
              </a:tr>
              <a:tr h="3323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備註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692046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4FEBC4BF-15C4-A5EF-C552-7CBC15930412}"/>
              </a:ext>
            </a:extLst>
          </p:cNvPr>
          <p:cNvSpPr txBox="1"/>
          <p:nvPr/>
        </p:nvSpPr>
        <p:spPr>
          <a:xfrm>
            <a:off x="538870" y="386388"/>
            <a:ext cx="5962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轉診單</a:t>
            </a:r>
            <a:r>
              <a:rPr lang="ja-JP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診療情報提供書 （第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頁）</a:t>
            </a: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50956ACA-8950-5277-F51B-D58CAC4E4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31701"/>
              </p:ext>
            </p:extLst>
          </p:nvPr>
        </p:nvGraphicFramePr>
        <p:xfrm>
          <a:off x="3282287" y="7738948"/>
          <a:ext cx="3339891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462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2350429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醫院名稱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地址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0022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電話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1904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E-mail</a:t>
                      </a:r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337289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主治醫師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1052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休診日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830155"/>
                  </a:ext>
                </a:extLst>
              </a:tr>
            </a:tbl>
          </a:graphicData>
        </a:graphic>
      </p:graphicFrame>
      <p:sp>
        <p:nvSpPr>
          <p:cNvPr id="13" name="投影片編號版面配置區 18">
            <a:extLst>
              <a:ext uri="{FF2B5EF4-FFF2-40B4-BE49-F238E27FC236}">
                <a16:creationId xmlns:a16="http://schemas.microsoft.com/office/drawing/2014/main" id="{CD34C42F-FD70-3CB2-3343-3AE7DBC25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0181" y="9712323"/>
            <a:ext cx="1543050" cy="143492"/>
          </a:xfrm>
        </p:spPr>
        <p:txBody>
          <a:bodyPr/>
          <a:lstStyle/>
          <a:p>
            <a:pPr algn="ctr"/>
            <a:fld id="{A0505F72-ADBB-402E-8510-F77AB22D5062}" type="slidenum">
              <a:rPr lang="zh-TW" altLang="en-US" smtClean="0">
                <a:solidFill>
                  <a:schemeClr val="tx1"/>
                </a:solidFill>
              </a:rPr>
              <a:pPr algn="ctr"/>
              <a:t>2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4E39CFD-CD8C-CD43-2057-FD50B1E86BFE}"/>
              </a:ext>
            </a:extLst>
          </p:cNvPr>
          <p:cNvSpPr txBox="1"/>
          <p:nvPr/>
        </p:nvSpPr>
        <p:spPr>
          <a:xfrm>
            <a:off x="1813994" y="8754011"/>
            <a:ext cx="1615006" cy="433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ja-JP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※</a:t>
            </a:r>
            <a:r>
              <a:rPr lang="zh-TW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如果需要診療報告，</a:t>
            </a:r>
            <a:br>
              <a:rPr lang="en-US" altLang="zh-TW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　 請必定要填寫</a:t>
            </a:r>
            <a:r>
              <a:rPr lang="en-US" altLang="zh-TW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E-mail</a:t>
            </a:r>
            <a:endParaRPr lang="zh-TW" altLang="en-US" sz="9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241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AB6B592-A6E5-5895-A814-848CDA5A47E6}"/>
              </a:ext>
            </a:extLst>
          </p:cNvPr>
          <p:cNvGraphicFramePr>
            <a:graphicFrameLocks noGrp="1"/>
          </p:cNvGraphicFramePr>
          <p:nvPr/>
        </p:nvGraphicFramePr>
        <p:xfrm>
          <a:off x="272960" y="763581"/>
          <a:ext cx="2555140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1583140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患者名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B5B69C43-305A-8F18-BD73-A7F92635365F}"/>
              </a:ext>
            </a:extLst>
          </p:cNvPr>
          <p:cNvSpPr txBox="1"/>
          <p:nvPr/>
        </p:nvSpPr>
        <p:spPr>
          <a:xfrm>
            <a:off x="123647" y="138179"/>
            <a:ext cx="1968920" cy="55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國立中興大學 獸醫教學醫院</a:t>
            </a:r>
            <a:endParaRPr lang="en-US" altLang="zh-TW" sz="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TEL: 04-2287-0180</a:t>
            </a:r>
          </a:p>
          <a:p>
            <a:pPr>
              <a:lnSpc>
                <a:spcPct val="130000"/>
              </a:lnSpc>
            </a:pP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403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台中市西區向上路一段</a:t>
            </a:r>
            <a:r>
              <a:rPr lang="en-US" altLang="zh-TW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21</a:t>
            </a:r>
            <a:r>
              <a:rPr lang="zh-TW" altLang="en-US" sz="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號</a:t>
            </a: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CBAAB8EF-C728-9339-2A79-F3C679E06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50869"/>
              </p:ext>
            </p:extLst>
          </p:nvPr>
        </p:nvGraphicFramePr>
        <p:xfrm>
          <a:off x="272960" y="1084997"/>
          <a:ext cx="6349218" cy="830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6169392"/>
                    </a:ext>
                  </a:extLst>
                </a:gridCol>
                <a:gridCol w="5377218">
                  <a:extLst>
                    <a:ext uri="{9D8B030D-6E8A-4147-A177-3AD203B41FA5}">
                      <a16:colId xmlns:a16="http://schemas.microsoft.com/office/drawing/2014/main" val="449539997"/>
                    </a:ext>
                  </a:extLst>
                </a:gridCol>
              </a:tblGrid>
              <a:tr h="830591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病情經過</a:t>
                      </a:r>
                      <a:endParaRPr lang="en-US" altLang="zh-TW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檢查結果</a:t>
                      </a:r>
                      <a:endParaRPr lang="en-US" altLang="zh-TW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zh-TW" altLang="en-US" sz="900" b="0" dirty="0">
                          <a:solidFill>
                            <a:schemeClr val="tx1"/>
                          </a:solidFill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治療經過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900" b="0" dirty="0">
                        <a:solidFill>
                          <a:schemeClr val="tx1"/>
                        </a:solidFill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0184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4FEBC4BF-15C4-A5EF-C552-7CBC15930412}"/>
              </a:ext>
            </a:extLst>
          </p:cNvPr>
          <p:cNvSpPr txBox="1"/>
          <p:nvPr/>
        </p:nvSpPr>
        <p:spPr>
          <a:xfrm>
            <a:off x="538870" y="386388"/>
            <a:ext cx="5962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轉診單</a:t>
            </a:r>
            <a:r>
              <a:rPr lang="ja-JP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・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診療情報提供書 （第</a:t>
            </a:r>
            <a:r>
              <a:rPr lang="en-US" altLang="zh-TW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r>
              <a:rPr lang="zh-TW" altLang="en-US" sz="1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頁）</a:t>
            </a:r>
          </a:p>
        </p:txBody>
      </p:sp>
      <p:sp>
        <p:nvSpPr>
          <p:cNvPr id="13" name="投影片編號版面配置區 18">
            <a:extLst>
              <a:ext uri="{FF2B5EF4-FFF2-40B4-BE49-F238E27FC236}">
                <a16:creationId xmlns:a16="http://schemas.microsoft.com/office/drawing/2014/main" id="{CD34C42F-FD70-3CB2-3343-3AE7DBC25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20181" y="9712323"/>
            <a:ext cx="1543050" cy="143492"/>
          </a:xfrm>
        </p:spPr>
        <p:txBody>
          <a:bodyPr/>
          <a:lstStyle/>
          <a:p>
            <a:pPr algn="ctr"/>
            <a:fld id="{A0505F72-ADBB-402E-8510-F77AB22D5062}" type="slidenum">
              <a:rPr lang="zh-TW" altLang="en-US" smtClean="0">
                <a:solidFill>
                  <a:schemeClr val="tx1"/>
                </a:solidFill>
              </a:rPr>
              <a:pPr algn="ctr"/>
              <a:t>3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02D0D46-48DE-3D14-1FB3-70D493712DA1}"/>
              </a:ext>
            </a:extLst>
          </p:cNvPr>
          <p:cNvSpPr txBox="1"/>
          <p:nvPr/>
        </p:nvSpPr>
        <p:spPr>
          <a:xfrm>
            <a:off x="4886514" y="581680"/>
            <a:ext cx="1615006" cy="433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ja-JP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※ </a:t>
            </a:r>
            <a:r>
              <a:rPr lang="zh-TW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如果需要針對病情經過</a:t>
            </a:r>
            <a:br>
              <a:rPr lang="en-US" altLang="zh-TW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　追加記述，請使用本頁</a:t>
            </a:r>
          </a:p>
        </p:txBody>
      </p:sp>
    </p:spTree>
    <p:extLst>
      <p:ext uri="{BB962C8B-B14F-4D97-AF65-F5344CB8AC3E}">
        <p14:creationId xmlns:p14="http://schemas.microsoft.com/office/powerpoint/2010/main" val="387052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504</Words>
  <Application>Microsoft Office PowerPoint</Application>
  <PresentationFormat>A4 紙張 (210x297 公釐)</PresentationFormat>
  <Paragraphs>97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Microsoft JhengHei</vt:lpstr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許淮勛</dc:creator>
  <cp:lastModifiedBy>許淮勛</cp:lastModifiedBy>
  <cp:revision>50</cp:revision>
  <cp:lastPrinted>2024-08-28T01:12:31Z</cp:lastPrinted>
  <dcterms:created xsi:type="dcterms:W3CDTF">2024-08-23T01:10:55Z</dcterms:created>
  <dcterms:modified xsi:type="dcterms:W3CDTF">2024-08-29T01:13:12Z</dcterms:modified>
</cp:coreProperties>
</file>